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B Nazanin" panose="00000400000000000000" pitchFamily="2" charset="-78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117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A-44A3-AFD7-78C4196727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A-44A3-AFD7-78C4196727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6A-44A3-AFD7-78C419672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6640816"/>
        <c:axId val="1226638320"/>
      </c:barChart>
      <c:catAx>
        <c:axId val="122664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638320"/>
        <c:crosses val="autoZero"/>
        <c:auto val="1"/>
        <c:lblAlgn val="ctr"/>
        <c:lblOffset val="100"/>
        <c:noMultiLvlLbl val="0"/>
      </c:catAx>
      <c:valAx>
        <c:axId val="122663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64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585" y="-130485"/>
            <a:ext cx="18337186" cy="10417485"/>
            <a:chOff x="-1585" y="-130485"/>
            <a:chExt cx="18337186" cy="10417485"/>
          </a:xfrm>
        </p:grpSpPr>
        <p:sp>
          <p:nvSpPr>
            <p:cNvPr id="2" name="Freeform 2"/>
            <p:cNvSpPr/>
            <p:nvPr/>
          </p:nvSpPr>
          <p:spPr>
            <a:xfrm>
              <a:off x="0" y="1371134"/>
              <a:ext cx="18288000" cy="8915866"/>
            </a:xfrm>
            <a:custGeom>
              <a:avLst/>
              <a:gdLst/>
              <a:ahLst/>
              <a:cxnLst/>
              <a:rect l="l" t="t" r="r" b="b"/>
              <a:pathLst>
                <a:path w="18288000" h="8915866">
                  <a:moveTo>
                    <a:pt x="0" y="0"/>
                  </a:moveTo>
                  <a:lnTo>
                    <a:pt x="18288000" y="0"/>
                  </a:lnTo>
                  <a:lnTo>
                    <a:pt x="18288000" y="8915866"/>
                  </a:lnTo>
                  <a:lnTo>
                    <a:pt x="0" y="8915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</a:blip>
              <a:stretch>
                <a:fillRect t="-30767" b="-23070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7297400" y="8732148"/>
              <a:ext cx="1038201" cy="1554852"/>
            </a:xfrm>
            <a:custGeom>
              <a:avLst/>
              <a:gdLst/>
              <a:ahLst/>
              <a:cxnLst/>
              <a:rect l="l" t="t" r="r" b="b"/>
              <a:pathLst>
                <a:path w="1832929" h="1878540">
                  <a:moveTo>
                    <a:pt x="0" y="0"/>
                  </a:moveTo>
                  <a:lnTo>
                    <a:pt x="1832929" y="0"/>
                  </a:lnTo>
                  <a:lnTo>
                    <a:pt x="1832929" y="1878540"/>
                  </a:lnTo>
                  <a:lnTo>
                    <a:pt x="0" y="1878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4000"/>
              </a:blip>
              <a:stretch>
                <a:fillRect t="-621" b="-621"/>
              </a:stretch>
            </a:blipFill>
          </p:spPr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85" y="-130485"/>
              <a:ext cx="18289585" cy="1316850"/>
            </a:xfrm>
            <a:prstGeom prst="rect">
              <a:avLst/>
            </a:prstGeom>
          </p:spPr>
        </p:pic>
      </p:grpSp>
      <p:sp>
        <p:nvSpPr>
          <p:cNvPr id="16" name="Text Box 1059">
            <a:extLst>
              <a:ext uri="{FF2B5EF4-FFF2-40B4-BE49-F238E27FC236}">
                <a16:creationId xmlns:a16="http://schemas.microsoft.com/office/drawing/2014/main" id="{21209C94-9C96-F2B5-3279-29B5DFB02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629" y="1409075"/>
            <a:ext cx="13767026" cy="121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39" tIns="76839" rIns="76839" bIns="7683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+mj-lt"/>
                <a:cs typeface="B Nazanin" panose="00000400000000000000" pitchFamily="2" charset="-78"/>
              </a:rPr>
              <a:t>Title </a:t>
            </a:r>
            <a:r>
              <a:rPr lang="en-US" sz="3200" b="1" dirty="0" err="1">
                <a:latin typeface="+mj-lt"/>
                <a:cs typeface="B Nazanin" panose="00000400000000000000" pitchFamily="2" charset="-78"/>
              </a:rPr>
              <a:t>Title</a:t>
            </a:r>
            <a:r>
              <a:rPr lang="en-US" sz="3200" b="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3200" b="1" dirty="0" err="1">
                <a:latin typeface="+mj-lt"/>
                <a:cs typeface="B Nazanin" panose="00000400000000000000" pitchFamily="2" charset="-78"/>
              </a:rPr>
              <a:t>Title</a:t>
            </a:r>
            <a:r>
              <a:rPr lang="en-US" sz="3200" b="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3200" b="1" dirty="0" err="1">
                <a:latin typeface="+mj-lt"/>
                <a:cs typeface="B Nazanin" panose="00000400000000000000" pitchFamily="2" charset="-78"/>
              </a:rPr>
              <a:t>Title</a:t>
            </a:r>
            <a:r>
              <a:rPr lang="en-US" sz="3200" b="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3200" b="1" dirty="0" err="1">
                <a:latin typeface="+mj-lt"/>
                <a:cs typeface="B Nazanin" panose="00000400000000000000" pitchFamily="2" charset="-78"/>
              </a:rPr>
              <a:t>Title</a:t>
            </a:r>
            <a:r>
              <a:rPr lang="en-US" sz="3200" b="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3200" b="1" dirty="0" err="1">
                <a:latin typeface="+mj-lt"/>
                <a:cs typeface="B Nazanin" panose="00000400000000000000" pitchFamily="2" charset="-78"/>
              </a:rPr>
              <a:t>Title</a:t>
            </a:r>
            <a:r>
              <a:rPr lang="en-US" sz="3200" b="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3200" b="1" dirty="0" err="1">
                <a:latin typeface="+mj-lt"/>
                <a:cs typeface="B Nazanin" panose="00000400000000000000" pitchFamily="2" charset="-78"/>
              </a:rPr>
              <a:t>Title</a:t>
            </a:r>
            <a:endParaRPr lang="fa-IR" sz="3200" b="1" dirty="0">
              <a:latin typeface="+mj-lt"/>
              <a:cs typeface="B Nazanin" panose="00000400000000000000" pitchFamily="2" charset="-78"/>
            </a:endParaRPr>
          </a:p>
          <a:p>
            <a:pPr algn="ctr"/>
            <a:r>
              <a:rPr lang="en-US" sz="1849" b="1" dirty="0">
                <a:latin typeface="+mj-lt"/>
                <a:cs typeface="B Nazanin" panose="00000400000000000000" pitchFamily="2" charset="-78"/>
              </a:rPr>
              <a:t>Author1, Author2, Author3, …</a:t>
            </a:r>
          </a:p>
          <a:p>
            <a:pPr algn="ctr"/>
            <a:r>
              <a:rPr lang="en-US" sz="1849" b="1" dirty="0">
                <a:latin typeface="+mj-lt"/>
                <a:cs typeface="B Nazanin" panose="00000400000000000000" pitchFamily="2" charset="-78"/>
              </a:rPr>
              <a:t>Affiliations</a:t>
            </a:r>
            <a:endParaRPr lang="fa-IR" sz="1849" b="1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5B70304C-DD06-1B19-7490-AC2986E3D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71" y="2607159"/>
            <a:ext cx="9034155" cy="3249252"/>
          </a:xfrm>
          <a:prstGeom prst="roundRect">
            <a:avLst>
              <a:gd name="adj" fmla="val 7000"/>
            </a:avLst>
          </a:prstGeom>
          <a:noFill/>
          <a:ln w="25400">
            <a:solidFill>
              <a:schemeClr val="accent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6839" tIns="76839" rIns="76839" bIns="76839" anchor="t" anchorCtr="0">
            <a:spAutoFit/>
          </a:bodyPr>
          <a:lstStyle/>
          <a:p>
            <a:pPr algn="justLow">
              <a:defRPr/>
            </a:pPr>
            <a:r>
              <a:rPr lang="en-US" sz="2800" b="1" dirty="0" smtClean="0">
                <a:latin typeface="+mj-lt"/>
                <a:cs typeface="+mj-cs"/>
              </a:rPr>
              <a:t>Background and Aims:</a:t>
            </a:r>
            <a:endParaRPr lang="fa-IR" sz="2800" b="1" dirty="0">
              <a:latin typeface="+mj-lt"/>
              <a:cs typeface="+mj-cs"/>
            </a:endParaRPr>
          </a:p>
          <a:p>
            <a:pPr algn="justLow">
              <a:defRPr/>
            </a:pPr>
            <a:r>
              <a:rPr lang="en-US" sz="2017" dirty="0">
                <a:latin typeface="+mj-lt"/>
                <a:cs typeface="B Nazanin" panose="00000400000000000000" pitchFamily="2" charset="-78"/>
              </a:rPr>
              <a:t>Text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400" b="1" dirty="0" smtClean="0">
                <a:latin typeface="+mj-lt"/>
                <a:cs typeface="B Nazanin" panose="00000400000000000000" pitchFamily="2" charset="-78"/>
              </a:rPr>
              <a:t>Keywords: </a:t>
            </a:r>
            <a:r>
              <a:rPr lang="en-US" sz="2017" dirty="0" smtClean="0">
                <a:latin typeface="+mj-lt"/>
                <a:cs typeface="B Nazanin" panose="00000400000000000000" pitchFamily="2" charset="-78"/>
              </a:rPr>
              <a:t>Text 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Text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endParaRPr lang="fa-IR" sz="2017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5D2A3266-2EA2-3AD0-6000-E9C720671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0105" y="1391355"/>
            <a:ext cx="2544456" cy="564188"/>
          </a:xfrm>
          <a:prstGeom prst="roundRect">
            <a:avLst>
              <a:gd name="adj" fmla="val 7000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259" tIns="115259" rIns="115259" bIns="115259" anchor="ctr">
            <a:spAutoFit/>
          </a:bodyPr>
          <a:lstStyle/>
          <a:p>
            <a:pPr rtl="1">
              <a:defRPr/>
            </a:pPr>
            <a:r>
              <a:rPr lang="en-US" sz="2017" dirty="0">
                <a:solidFill>
                  <a:schemeClr val="tx1"/>
                </a:solidFill>
                <a:latin typeface="+mj-lt"/>
                <a:cs typeface="B Nazanin" panose="00000400000000000000" pitchFamily="2" charset="-78"/>
              </a:rPr>
              <a:t>Code:</a:t>
            </a:r>
            <a:endParaRPr lang="fa-IR" sz="2017" dirty="0">
              <a:solidFill>
                <a:schemeClr val="tx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3DAD90F8-1E0F-7372-444C-D4B12D042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3356" y="6477849"/>
            <a:ext cx="8512976" cy="2220805"/>
          </a:xfrm>
          <a:prstGeom prst="roundRect">
            <a:avLst>
              <a:gd name="adj" fmla="val 7000"/>
            </a:avLst>
          </a:prstGeom>
          <a:noFill/>
          <a:ln w="25400">
            <a:solidFill>
              <a:schemeClr val="accent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6839" tIns="76839" rIns="76839" bIns="76839" anchor="t" anchorCtr="0">
            <a:spAutoFit/>
          </a:bodyPr>
          <a:lstStyle/>
          <a:p>
            <a:pPr algn="justLow">
              <a:defRPr/>
            </a:pPr>
            <a:r>
              <a:rPr lang="en-US" sz="2800" b="1" dirty="0">
                <a:latin typeface="+mj-lt"/>
                <a:cs typeface="+mj-cs"/>
              </a:rPr>
              <a:t>Conclusions</a:t>
            </a:r>
            <a:r>
              <a:rPr lang="en-US" sz="2800" b="1" dirty="0">
                <a:latin typeface="+mj-lt"/>
                <a:cs typeface="+mj-cs"/>
              </a:rPr>
              <a:t>:</a:t>
            </a:r>
            <a:endParaRPr lang="fa-IR" sz="2800" b="1" dirty="0">
              <a:latin typeface="+mj-lt"/>
              <a:cs typeface="+mj-cs"/>
            </a:endParaRPr>
          </a:p>
          <a:p>
            <a:pPr algn="justLow">
              <a:defRPr/>
            </a:pPr>
            <a:r>
              <a:rPr lang="en-US" sz="2017" dirty="0">
                <a:latin typeface="+mj-lt"/>
                <a:cs typeface="B Nazanin" panose="00000400000000000000" pitchFamily="2" charset="-78"/>
              </a:rPr>
              <a:t>Text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 smtClean="0">
                <a:latin typeface="+mj-lt"/>
                <a:cs typeface="B Nazanin" panose="00000400000000000000" pitchFamily="2" charset="-78"/>
              </a:rPr>
              <a:t>Text</a:t>
            </a:r>
            <a:endParaRPr lang="fa-IR" sz="2017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F36FD33F-EF86-F732-65D0-9FB574A0E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3356" y="2588244"/>
            <a:ext cx="8512976" cy="3832872"/>
          </a:xfrm>
          <a:prstGeom prst="roundRect">
            <a:avLst>
              <a:gd name="adj" fmla="val 7000"/>
            </a:avLst>
          </a:prstGeom>
          <a:noFill/>
          <a:ln w="25400">
            <a:solidFill>
              <a:schemeClr val="accent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6839" tIns="76839" rIns="76839" bIns="76839" anchor="t" anchorCtr="0">
            <a:spAutoFit/>
          </a:bodyPr>
          <a:lstStyle/>
          <a:p>
            <a:pPr algn="justLow">
              <a:defRPr/>
            </a:pPr>
            <a:r>
              <a:rPr lang="en-US" sz="2800" b="1" dirty="0">
                <a:latin typeface="+mj-lt"/>
                <a:cs typeface="+mj-cs"/>
              </a:rPr>
              <a:t>Results:</a:t>
            </a:r>
            <a:endParaRPr lang="fa-IR" sz="2800" b="1" dirty="0">
              <a:latin typeface="+mj-lt"/>
              <a:cs typeface="+mj-cs"/>
            </a:endParaRPr>
          </a:p>
          <a:p>
            <a:pPr algn="justLow">
              <a:defRPr/>
            </a:pPr>
            <a:r>
              <a:rPr lang="en-US" sz="2017" dirty="0">
                <a:latin typeface="+mj-lt"/>
                <a:cs typeface="B Nazanin" panose="00000400000000000000" pitchFamily="2" charset="-78"/>
              </a:rPr>
              <a:t>Text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…</a:t>
            </a:r>
          </a:p>
          <a:p>
            <a:pPr algn="justLow">
              <a:defRPr/>
            </a:pPr>
            <a:r>
              <a:rPr lang="en-US" sz="2017" b="1" dirty="0">
                <a:solidFill>
                  <a:srgbClr val="C00000"/>
                </a:solidFill>
                <a:latin typeface="+mj-lt"/>
                <a:cs typeface="B Nazanin" panose="00000400000000000000" pitchFamily="2" charset="-78"/>
              </a:rPr>
              <a:t>Some help:</a:t>
            </a:r>
          </a:p>
          <a:p>
            <a:pPr marL="288173" indent="-288173" algn="justLow">
              <a:buFont typeface="Arial" panose="020B0604020202020204" pitchFamily="34" charset="0"/>
              <a:buChar char="•"/>
              <a:defRPr/>
            </a:pPr>
            <a:r>
              <a:rPr lang="en-US" sz="2017" b="1" dirty="0">
                <a:latin typeface="+mj-lt"/>
                <a:cs typeface="B Nazanin" panose="00000400000000000000" pitchFamily="2" charset="-78"/>
              </a:rPr>
              <a:t>Minimum text size: 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34</a:t>
            </a:r>
          </a:p>
          <a:p>
            <a:pPr marL="288173" indent="-288173" algn="justLow">
              <a:buFont typeface="Arial" panose="020B0604020202020204" pitchFamily="34" charset="0"/>
              <a:buChar char="•"/>
              <a:defRPr/>
            </a:pPr>
            <a:r>
              <a:rPr lang="en-US" sz="2017" b="1" dirty="0">
                <a:latin typeface="+mj-lt"/>
                <a:cs typeface="B Nazanin" panose="00000400000000000000" pitchFamily="2" charset="-78"/>
              </a:rPr>
              <a:t>Best font size: 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more than 44</a:t>
            </a:r>
          </a:p>
          <a:p>
            <a:pPr marL="288173" indent="-288173" algn="justLow">
              <a:buFont typeface="Arial" panose="020B0604020202020204" pitchFamily="34" charset="0"/>
              <a:buChar char="•"/>
              <a:defRPr/>
            </a:pPr>
            <a:r>
              <a:rPr lang="en-US" sz="2017" dirty="0">
                <a:solidFill>
                  <a:srgbClr val="00B050"/>
                </a:solidFill>
                <a:latin typeface="+mj-lt"/>
                <a:cs typeface="B Nazanin" panose="00000400000000000000" pitchFamily="2" charset="-78"/>
              </a:rPr>
              <a:t>If you want your poster to be more professional,</a:t>
            </a:r>
          </a:p>
          <a:p>
            <a:pPr algn="justLow">
              <a:defRPr/>
            </a:pPr>
            <a:r>
              <a:rPr lang="en-US" sz="2017" dirty="0">
                <a:solidFill>
                  <a:srgbClr val="00B050"/>
                </a:solidFill>
                <a:latin typeface="+mj-lt"/>
                <a:cs typeface="B Nazanin" panose="00000400000000000000" pitchFamily="2" charset="-78"/>
              </a:rPr>
              <a:t>use less text and more images, graphs and colors in</a:t>
            </a:r>
          </a:p>
          <a:p>
            <a:pPr algn="justLow">
              <a:defRPr/>
            </a:pPr>
            <a:r>
              <a:rPr lang="en-US" sz="2017" dirty="0">
                <a:solidFill>
                  <a:srgbClr val="00B050"/>
                </a:solidFill>
                <a:latin typeface="+mj-lt"/>
                <a:cs typeface="B Nazanin" panose="00000400000000000000" pitchFamily="2" charset="-78"/>
              </a:rPr>
              <a:t>each part of your poster. </a:t>
            </a:r>
            <a:r>
              <a:rPr lang="en-US" sz="2017" dirty="0">
                <a:solidFill>
                  <a:srgbClr val="00B050"/>
                </a:solidFill>
                <a:latin typeface="+mj-lt"/>
                <a:cs typeface="B Nazanin" panose="00000400000000000000" pitchFamily="2" charset="-78"/>
              </a:rPr>
              <a:t>It is your CREATIVITY</a:t>
            </a:r>
            <a:r>
              <a:rPr lang="en-US" sz="2017" dirty="0" smtClean="0">
                <a:solidFill>
                  <a:srgbClr val="00B050"/>
                </a:solidFill>
                <a:latin typeface="+mj-lt"/>
                <a:cs typeface="B Nazanin" panose="00000400000000000000" pitchFamily="2" charset="-78"/>
              </a:rPr>
              <a:t>!</a:t>
            </a:r>
          </a:p>
          <a:p>
            <a:pPr algn="justLow">
              <a:defRPr/>
            </a:pPr>
            <a:endParaRPr lang="en-US" sz="2017" dirty="0">
              <a:solidFill>
                <a:srgbClr val="00B050"/>
              </a:solidFill>
              <a:latin typeface="+mj-lt"/>
              <a:cs typeface="B Nazanin" panose="00000400000000000000" pitchFamily="2" charset="-78"/>
            </a:endParaRPr>
          </a:p>
          <a:p>
            <a:pPr algn="justLow">
              <a:defRPr/>
            </a:pPr>
            <a:endParaRPr lang="en-US" sz="2017" dirty="0">
              <a:solidFill>
                <a:srgbClr val="00B050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F16B3524-E154-1D33-13C5-848C4DC5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72" y="5911138"/>
            <a:ext cx="9034155" cy="2865632"/>
          </a:xfrm>
          <a:prstGeom prst="roundRect">
            <a:avLst>
              <a:gd name="adj" fmla="val 7000"/>
            </a:avLst>
          </a:prstGeom>
          <a:noFill/>
          <a:ln w="25400">
            <a:solidFill>
              <a:schemeClr val="accent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6839" tIns="76839" rIns="76839" bIns="76839" anchor="t" anchorCtr="0">
            <a:spAutoFit/>
          </a:bodyPr>
          <a:lstStyle/>
          <a:p>
            <a:pPr algn="justLow">
              <a:defRPr/>
            </a:pPr>
            <a:r>
              <a:rPr lang="en-US" sz="2800" b="1" dirty="0">
                <a:latin typeface="+mj-lt"/>
                <a:cs typeface="+mj-cs"/>
              </a:rPr>
              <a:t>Methods and Materials:</a:t>
            </a:r>
            <a:endParaRPr lang="fa-IR" sz="2800" b="1" dirty="0">
              <a:latin typeface="+mj-lt"/>
              <a:cs typeface="+mj-cs"/>
            </a:endParaRPr>
          </a:p>
          <a:p>
            <a:pPr algn="justLow">
              <a:defRPr/>
            </a:pPr>
            <a:r>
              <a:rPr lang="en-US" sz="2017" dirty="0">
                <a:latin typeface="+mj-lt"/>
                <a:cs typeface="B Nazanin" panose="00000400000000000000" pitchFamily="2" charset="-78"/>
              </a:rPr>
              <a:t>Text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2017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2017" dirty="0">
                <a:latin typeface="+mj-lt"/>
                <a:cs typeface="B Nazanin" panose="00000400000000000000" pitchFamily="2" charset="-78"/>
              </a:rPr>
              <a:t> </a:t>
            </a:r>
            <a:endParaRPr lang="fa-IR" sz="2017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EF8D5964-406C-0A18-83CC-13E66E079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71" y="9068193"/>
            <a:ext cx="17043027" cy="940343"/>
          </a:xfrm>
          <a:prstGeom prst="roundRect">
            <a:avLst>
              <a:gd name="adj" fmla="val 7000"/>
            </a:avLst>
          </a:prstGeom>
          <a:noFill/>
          <a:ln w="2540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6839" tIns="76839" rIns="76839" bIns="76839" anchor="t" anchorCtr="0">
            <a:spAutoFit/>
          </a:bodyPr>
          <a:lstStyle/>
          <a:p>
            <a:pPr>
              <a:defRPr/>
            </a:pPr>
            <a:r>
              <a:rPr lang="en-US" sz="1513" b="1" dirty="0">
                <a:latin typeface="+mj-lt"/>
                <a:cs typeface="Arial" panose="020B0604020202020204" pitchFamily="34" charset="0"/>
              </a:rPr>
              <a:t>References:</a:t>
            </a:r>
          </a:p>
          <a:p>
            <a:pPr algn="justLow">
              <a:defRPr/>
            </a:pPr>
            <a:r>
              <a:rPr lang="en-US" sz="1681" dirty="0">
                <a:latin typeface="+mj-lt"/>
                <a:cs typeface="B Nazanin" panose="00000400000000000000" pitchFamily="2" charset="-78"/>
              </a:rPr>
              <a:t>Text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r>
              <a:rPr lang="en-US" sz="1681" dirty="0" err="1">
                <a:latin typeface="+mj-lt"/>
                <a:cs typeface="B Nazanin" panose="00000400000000000000" pitchFamily="2" charset="-78"/>
              </a:rPr>
              <a:t>Text</a:t>
            </a:r>
            <a:r>
              <a:rPr lang="en-US" sz="1681" dirty="0">
                <a:latin typeface="+mj-lt"/>
                <a:cs typeface="B Nazanin" panose="00000400000000000000" pitchFamily="2" charset="-78"/>
              </a:rPr>
              <a:t> </a:t>
            </a:r>
            <a:endParaRPr lang="fa-IR" sz="1681" dirty="0">
              <a:latin typeface="+mj-lt"/>
              <a:cs typeface="B Nazanin" panose="00000400000000000000" pitchFamily="2" charset="-78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7105A8E9-CC44-783B-3415-D1C45FE13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667047"/>
              </p:ext>
            </p:extLst>
          </p:nvPr>
        </p:nvGraphicFramePr>
        <p:xfrm>
          <a:off x="14984170" y="3904320"/>
          <a:ext cx="2915323" cy="168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CC25F37B-0B62-7F5D-E09D-4083B0BC6189}"/>
              </a:ext>
            </a:extLst>
          </p:cNvPr>
          <p:cNvSpPr/>
          <p:nvPr/>
        </p:nvSpPr>
        <p:spPr>
          <a:xfrm>
            <a:off x="332187" y="1278610"/>
            <a:ext cx="1346893" cy="1185644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2269" b="1" dirty="0">
                <a:solidFill>
                  <a:schemeClr val="tx2">
                    <a:lumMod val="75000"/>
                  </a:schemeClr>
                </a:solidFill>
                <a:latin typeface="+mj-lt"/>
                <a:cs typeface="B Nazanin" panose="00000400000000000000" pitchFamily="2" charset="-78"/>
              </a:rPr>
              <a:t>Author’s</a:t>
            </a:r>
            <a:r>
              <a:rPr lang="fa-IR" sz="2269" b="1" dirty="0">
                <a:solidFill>
                  <a:schemeClr val="tx2">
                    <a:lumMod val="75000"/>
                  </a:schemeClr>
                </a:solidFill>
                <a:latin typeface="+mj-lt"/>
                <a:cs typeface="B Nazanin" panose="00000400000000000000" pitchFamily="2" charset="-78"/>
              </a:rPr>
              <a:t> </a:t>
            </a:r>
            <a:r>
              <a:rPr lang="en-US" sz="2269" b="1" dirty="0">
                <a:solidFill>
                  <a:schemeClr val="tx2">
                    <a:lumMod val="75000"/>
                  </a:schemeClr>
                </a:solidFill>
                <a:latin typeface="+mj-lt"/>
                <a:cs typeface="B Nazanin" panose="00000400000000000000" pitchFamily="2" charset="-78"/>
              </a:rPr>
              <a:t>photo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499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 Nazanin</vt:lpstr>
      <vt:lpstr>Times New Roman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MEDICAL BACTERIOLOGY CONGRESS 2025</dc:title>
  <dc:creator>Bahare Hajikhani</dc:creator>
  <cp:lastModifiedBy>Bahare Hajikhani</cp:lastModifiedBy>
  <cp:revision>5</cp:revision>
  <dcterms:created xsi:type="dcterms:W3CDTF">2006-08-16T00:00:00Z</dcterms:created>
  <dcterms:modified xsi:type="dcterms:W3CDTF">2025-02-02T07:03:10Z</dcterms:modified>
  <dc:identifier>DAGdxUqxFkQ</dc:identifier>
</cp:coreProperties>
</file>